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027" r:id="rId1"/>
  </p:sldMasterIdLst>
  <p:sldIdLst>
    <p:sldId id="256" r:id="rId2"/>
    <p:sldId id="258" r:id="rId3"/>
    <p:sldId id="261" r:id="rId4"/>
    <p:sldId id="267" r:id="rId5"/>
    <p:sldId id="265" r:id="rId6"/>
    <p:sldId id="264" r:id="rId7"/>
    <p:sldId id="263" r:id="rId8"/>
    <p:sldId id="262" r:id="rId9"/>
    <p:sldId id="266" r:id="rId10"/>
    <p:sldId id="268" r:id="rId11"/>
    <p:sldId id="269" r:id="rId12"/>
    <p:sldId id="271" r:id="rId13"/>
    <p:sldId id="270" r:id="rId14"/>
    <p:sldId id="260" r:id="rId15"/>
    <p:sldId id="273" r:id="rId16"/>
    <p:sldId id="274" r:id="rId17"/>
    <p:sldId id="275" r:id="rId18"/>
    <p:sldId id="276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937"/>
    <p:restoredTop sz="96327"/>
  </p:normalViewPr>
  <p:slideViewPr>
    <p:cSldViewPr snapToGrid="0" snapToObjects="1">
      <p:cViewPr varScale="1">
        <p:scale>
          <a:sx n="179" d="100"/>
          <a:sy n="179" d="100"/>
        </p:scale>
        <p:origin x="224" y="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175D796-5757-4962-B9CB-E41852A934D5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E625D55E-ECBF-4B1F-98CF-431F61E607FD}">
      <dgm:prSet/>
      <dgm:spPr/>
      <dgm:t>
        <a:bodyPr/>
        <a:lstStyle/>
        <a:p>
          <a:r>
            <a:rPr lang="en-AU"/>
            <a:t>A modern type of NoSQL database that stores </a:t>
          </a:r>
          <a:r>
            <a:rPr lang="en-AU" i="1"/>
            <a:t>both</a:t>
          </a:r>
          <a:r>
            <a:rPr lang="en-AU"/>
            <a:t> data </a:t>
          </a:r>
          <a:r>
            <a:rPr lang="en-AU" i="1"/>
            <a:t>and</a:t>
          </a:r>
          <a:r>
            <a:rPr lang="en-AU"/>
            <a:t> the relationships between them</a:t>
          </a:r>
          <a:endParaRPr lang="en-US"/>
        </a:p>
      </dgm:t>
    </dgm:pt>
    <dgm:pt modelId="{A55C3611-A600-472F-A96A-A48420A96E4A}" type="parTrans" cxnId="{7FCE5CD9-B783-406E-B3DB-4A48E50B0E6D}">
      <dgm:prSet/>
      <dgm:spPr/>
      <dgm:t>
        <a:bodyPr/>
        <a:lstStyle/>
        <a:p>
          <a:endParaRPr lang="en-US"/>
        </a:p>
      </dgm:t>
    </dgm:pt>
    <dgm:pt modelId="{F86D6441-E9E6-472C-A18B-0E7946F5B3DE}" type="sibTrans" cxnId="{7FCE5CD9-B783-406E-B3DB-4A48E50B0E6D}">
      <dgm:prSet/>
      <dgm:spPr/>
      <dgm:t>
        <a:bodyPr/>
        <a:lstStyle/>
        <a:p>
          <a:endParaRPr lang="en-US"/>
        </a:p>
      </dgm:t>
    </dgm:pt>
    <dgm:pt modelId="{88811AE9-32D3-4129-ABE6-1EAD0229F21F}">
      <dgm:prSet/>
      <dgm:spPr/>
      <dgm:t>
        <a:bodyPr/>
        <a:lstStyle/>
        <a:p>
          <a:r>
            <a:rPr lang="en-AU"/>
            <a:t>What this means is that each data record also stores the connections to entities that it is related to</a:t>
          </a:r>
          <a:endParaRPr lang="en-US"/>
        </a:p>
      </dgm:t>
    </dgm:pt>
    <dgm:pt modelId="{FD175922-5335-4C6B-B451-3E4A0FEE049F}" type="parTrans" cxnId="{B9B5DB65-A9BC-4A09-8CF1-6BB01D32A19B}">
      <dgm:prSet/>
      <dgm:spPr/>
      <dgm:t>
        <a:bodyPr/>
        <a:lstStyle/>
        <a:p>
          <a:endParaRPr lang="en-US"/>
        </a:p>
      </dgm:t>
    </dgm:pt>
    <dgm:pt modelId="{56796CF4-947E-4552-88C5-195D86B77C9B}" type="sibTrans" cxnId="{B9B5DB65-A9BC-4A09-8CF1-6BB01D32A19B}">
      <dgm:prSet/>
      <dgm:spPr/>
      <dgm:t>
        <a:bodyPr/>
        <a:lstStyle/>
        <a:p>
          <a:endParaRPr lang="en-US"/>
        </a:p>
      </dgm:t>
    </dgm:pt>
    <dgm:pt modelId="{A5C55E88-8D96-4C2F-828B-4D9AFA532519}">
      <dgm:prSet/>
      <dgm:spPr/>
      <dgm:t>
        <a:bodyPr/>
        <a:lstStyle/>
        <a:p>
          <a:r>
            <a:rPr lang="en-AU"/>
            <a:t>Does not store data in tables [rows and columns] like legacy databases</a:t>
          </a:r>
          <a:endParaRPr lang="en-US"/>
        </a:p>
      </dgm:t>
    </dgm:pt>
    <dgm:pt modelId="{1A345AE1-B306-4E20-B74A-D114A5F59BC4}" type="parTrans" cxnId="{BAFC16CD-9A41-4E06-8ACE-C150A8464E0D}">
      <dgm:prSet/>
      <dgm:spPr/>
      <dgm:t>
        <a:bodyPr/>
        <a:lstStyle/>
        <a:p>
          <a:endParaRPr lang="en-US"/>
        </a:p>
      </dgm:t>
    </dgm:pt>
    <dgm:pt modelId="{E1832FD5-5F02-4BCE-B9C2-72403AACB70A}" type="sibTrans" cxnId="{BAFC16CD-9A41-4E06-8ACE-C150A8464E0D}">
      <dgm:prSet/>
      <dgm:spPr/>
      <dgm:t>
        <a:bodyPr/>
        <a:lstStyle/>
        <a:p>
          <a:endParaRPr lang="en-US"/>
        </a:p>
      </dgm:t>
    </dgm:pt>
    <dgm:pt modelId="{91D6A1BA-9B16-4860-B021-45F076F8B914}">
      <dgm:prSet/>
      <dgm:spPr/>
      <dgm:t>
        <a:bodyPr/>
        <a:lstStyle/>
        <a:p>
          <a:r>
            <a:rPr lang="en-AU"/>
            <a:t>Artificial Intelligence Augmented – to understand the nature or context of the relationships between entities</a:t>
          </a:r>
          <a:endParaRPr lang="en-US"/>
        </a:p>
      </dgm:t>
    </dgm:pt>
    <dgm:pt modelId="{4E98B208-1457-48A2-ABA0-764BE26CD9AF}" type="parTrans" cxnId="{E101A08D-9917-4B1E-BE30-BD07DD63E4A1}">
      <dgm:prSet/>
      <dgm:spPr/>
      <dgm:t>
        <a:bodyPr/>
        <a:lstStyle/>
        <a:p>
          <a:endParaRPr lang="en-US"/>
        </a:p>
      </dgm:t>
    </dgm:pt>
    <dgm:pt modelId="{A2ABB9BC-5ECB-4B5F-B966-85F90A5338CB}" type="sibTrans" cxnId="{E101A08D-9917-4B1E-BE30-BD07DD63E4A1}">
      <dgm:prSet/>
      <dgm:spPr/>
      <dgm:t>
        <a:bodyPr/>
        <a:lstStyle/>
        <a:p>
          <a:endParaRPr lang="en-US"/>
        </a:p>
      </dgm:t>
    </dgm:pt>
    <dgm:pt modelId="{FDE65F5F-4470-4A10-A31D-1AC7ACE7AB9F}" type="pres">
      <dgm:prSet presAssocID="{7175D796-5757-4962-B9CB-E41852A934D5}" presName="root" presStyleCnt="0">
        <dgm:presLayoutVars>
          <dgm:dir/>
          <dgm:resizeHandles val="exact"/>
        </dgm:presLayoutVars>
      </dgm:prSet>
      <dgm:spPr/>
    </dgm:pt>
    <dgm:pt modelId="{C26EB14B-4D97-4763-842B-E104F760FED0}" type="pres">
      <dgm:prSet presAssocID="{7175D796-5757-4962-B9CB-E41852A934D5}" presName="container" presStyleCnt="0">
        <dgm:presLayoutVars>
          <dgm:dir/>
          <dgm:resizeHandles val="exact"/>
        </dgm:presLayoutVars>
      </dgm:prSet>
      <dgm:spPr/>
    </dgm:pt>
    <dgm:pt modelId="{5BF3F5BE-7D69-4A0A-BD33-7D3AB45762F9}" type="pres">
      <dgm:prSet presAssocID="{E625D55E-ECBF-4B1F-98CF-431F61E607FD}" presName="compNode" presStyleCnt="0"/>
      <dgm:spPr/>
    </dgm:pt>
    <dgm:pt modelId="{7FB50A46-592A-4CC7-AAD4-8345EAB2E497}" type="pres">
      <dgm:prSet presAssocID="{E625D55E-ECBF-4B1F-98CF-431F61E607FD}" presName="iconBgRect" presStyleLbl="bgShp" presStyleIdx="0" presStyleCnt="4"/>
      <dgm:spPr/>
    </dgm:pt>
    <dgm:pt modelId="{E2B08E3A-6506-48A2-9567-630187A740EA}" type="pres">
      <dgm:prSet presAssocID="{E625D55E-ECBF-4B1F-98CF-431F61E607FD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CE03F680-ECFE-4043-A394-2DFEE884F5FC}" type="pres">
      <dgm:prSet presAssocID="{E625D55E-ECBF-4B1F-98CF-431F61E607FD}" presName="spaceRect" presStyleCnt="0"/>
      <dgm:spPr/>
    </dgm:pt>
    <dgm:pt modelId="{EA1E6093-6591-4B79-845E-CE0B97D6AF1B}" type="pres">
      <dgm:prSet presAssocID="{E625D55E-ECBF-4B1F-98CF-431F61E607FD}" presName="textRect" presStyleLbl="revTx" presStyleIdx="0" presStyleCnt="4">
        <dgm:presLayoutVars>
          <dgm:chMax val="1"/>
          <dgm:chPref val="1"/>
        </dgm:presLayoutVars>
      </dgm:prSet>
      <dgm:spPr/>
    </dgm:pt>
    <dgm:pt modelId="{4F183248-8CBC-46EA-8793-91F5B59C5130}" type="pres">
      <dgm:prSet presAssocID="{F86D6441-E9E6-472C-A18B-0E7946F5B3DE}" presName="sibTrans" presStyleLbl="sibTrans2D1" presStyleIdx="0" presStyleCnt="0"/>
      <dgm:spPr/>
    </dgm:pt>
    <dgm:pt modelId="{1DD1B611-1229-44D3-A9EC-794F47FCD1A4}" type="pres">
      <dgm:prSet presAssocID="{88811AE9-32D3-4129-ABE6-1EAD0229F21F}" presName="compNode" presStyleCnt="0"/>
      <dgm:spPr/>
    </dgm:pt>
    <dgm:pt modelId="{E2E3B9B4-D8B6-4E36-9C7F-ADE3368E2D84}" type="pres">
      <dgm:prSet presAssocID="{88811AE9-32D3-4129-ABE6-1EAD0229F21F}" presName="iconBgRect" presStyleLbl="bgShp" presStyleIdx="1" presStyleCnt="4"/>
      <dgm:spPr/>
    </dgm:pt>
    <dgm:pt modelId="{C126DEDD-FFFE-4645-AA3E-1B5A27E24ED6}" type="pres">
      <dgm:prSet presAssocID="{88811AE9-32D3-4129-ABE6-1EAD0229F21F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4FE427EC-3A9B-4EA0-B1FF-6ACD0F368953}" type="pres">
      <dgm:prSet presAssocID="{88811AE9-32D3-4129-ABE6-1EAD0229F21F}" presName="spaceRect" presStyleCnt="0"/>
      <dgm:spPr/>
    </dgm:pt>
    <dgm:pt modelId="{9848AA9F-8058-4DFA-A3ED-311F5E324421}" type="pres">
      <dgm:prSet presAssocID="{88811AE9-32D3-4129-ABE6-1EAD0229F21F}" presName="textRect" presStyleLbl="revTx" presStyleIdx="1" presStyleCnt="4">
        <dgm:presLayoutVars>
          <dgm:chMax val="1"/>
          <dgm:chPref val="1"/>
        </dgm:presLayoutVars>
      </dgm:prSet>
      <dgm:spPr/>
    </dgm:pt>
    <dgm:pt modelId="{C6697BB3-F4FA-4B9B-9D5D-13CFC5C760B5}" type="pres">
      <dgm:prSet presAssocID="{56796CF4-947E-4552-88C5-195D86B77C9B}" presName="sibTrans" presStyleLbl="sibTrans2D1" presStyleIdx="0" presStyleCnt="0"/>
      <dgm:spPr/>
    </dgm:pt>
    <dgm:pt modelId="{7CF1D8A7-C70A-4E5C-A39A-E39C673A0E23}" type="pres">
      <dgm:prSet presAssocID="{A5C55E88-8D96-4C2F-828B-4D9AFA532519}" presName="compNode" presStyleCnt="0"/>
      <dgm:spPr/>
    </dgm:pt>
    <dgm:pt modelId="{8F61BA7A-E347-47BC-A74C-A845CB741807}" type="pres">
      <dgm:prSet presAssocID="{A5C55E88-8D96-4C2F-828B-4D9AFA532519}" presName="iconBgRect" presStyleLbl="bgShp" presStyleIdx="2" presStyleCnt="4"/>
      <dgm:spPr/>
    </dgm:pt>
    <dgm:pt modelId="{5F719D93-6E07-4F3D-99D7-D5E1C34BF8AD}" type="pres">
      <dgm:prSet presAssocID="{A5C55E88-8D96-4C2F-828B-4D9AFA532519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ble"/>
        </a:ext>
      </dgm:extLst>
    </dgm:pt>
    <dgm:pt modelId="{AE4A35EF-628E-4FE5-8D79-22C4F0721A2E}" type="pres">
      <dgm:prSet presAssocID="{A5C55E88-8D96-4C2F-828B-4D9AFA532519}" presName="spaceRect" presStyleCnt="0"/>
      <dgm:spPr/>
    </dgm:pt>
    <dgm:pt modelId="{20C71A78-8C1E-4FAA-94C4-3C2D88EAA5F3}" type="pres">
      <dgm:prSet presAssocID="{A5C55E88-8D96-4C2F-828B-4D9AFA532519}" presName="textRect" presStyleLbl="revTx" presStyleIdx="2" presStyleCnt="4">
        <dgm:presLayoutVars>
          <dgm:chMax val="1"/>
          <dgm:chPref val="1"/>
        </dgm:presLayoutVars>
      </dgm:prSet>
      <dgm:spPr/>
    </dgm:pt>
    <dgm:pt modelId="{99609976-F76B-4B23-AB23-5CC941CC4E22}" type="pres">
      <dgm:prSet presAssocID="{E1832FD5-5F02-4BCE-B9C2-72403AACB70A}" presName="sibTrans" presStyleLbl="sibTrans2D1" presStyleIdx="0" presStyleCnt="0"/>
      <dgm:spPr/>
    </dgm:pt>
    <dgm:pt modelId="{DCEDC968-B40E-4B68-8E7A-A8E1BE34D6CA}" type="pres">
      <dgm:prSet presAssocID="{91D6A1BA-9B16-4860-B021-45F076F8B914}" presName="compNode" presStyleCnt="0"/>
      <dgm:spPr/>
    </dgm:pt>
    <dgm:pt modelId="{623A51C9-DA19-4F7F-8E59-EEC366BA321D}" type="pres">
      <dgm:prSet presAssocID="{91D6A1BA-9B16-4860-B021-45F076F8B914}" presName="iconBgRect" presStyleLbl="bgShp" presStyleIdx="3" presStyleCnt="4"/>
      <dgm:spPr/>
    </dgm:pt>
    <dgm:pt modelId="{CA8DA75C-7A31-4200-B020-C1A62A39C019}" type="pres">
      <dgm:prSet presAssocID="{91D6A1BA-9B16-4860-B021-45F076F8B914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567BF8C7-48CB-45D4-99C6-6EEF3B88DF58}" type="pres">
      <dgm:prSet presAssocID="{91D6A1BA-9B16-4860-B021-45F076F8B914}" presName="spaceRect" presStyleCnt="0"/>
      <dgm:spPr/>
    </dgm:pt>
    <dgm:pt modelId="{5069CCCE-A57D-415C-AE34-730B51EA4F2E}" type="pres">
      <dgm:prSet presAssocID="{91D6A1BA-9B16-4860-B021-45F076F8B914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58546C15-2318-4761-A135-B9F0123F05A0}" type="presOf" srcId="{E1832FD5-5F02-4BCE-B9C2-72403AACB70A}" destId="{99609976-F76B-4B23-AB23-5CC941CC4E22}" srcOrd="0" destOrd="0" presId="urn:microsoft.com/office/officeart/2018/2/layout/IconCircleList"/>
    <dgm:cxn modelId="{B9B5DB65-A9BC-4A09-8CF1-6BB01D32A19B}" srcId="{7175D796-5757-4962-B9CB-E41852A934D5}" destId="{88811AE9-32D3-4129-ABE6-1EAD0229F21F}" srcOrd="1" destOrd="0" parTransId="{FD175922-5335-4C6B-B451-3E4A0FEE049F}" sibTransId="{56796CF4-947E-4552-88C5-195D86B77C9B}"/>
    <dgm:cxn modelId="{15CA4B82-EB93-4A76-92D0-DA3138202674}" type="presOf" srcId="{88811AE9-32D3-4129-ABE6-1EAD0229F21F}" destId="{9848AA9F-8058-4DFA-A3ED-311F5E324421}" srcOrd="0" destOrd="0" presId="urn:microsoft.com/office/officeart/2018/2/layout/IconCircleList"/>
    <dgm:cxn modelId="{1DF32E8A-A31B-454B-8817-44A036DB2DC5}" type="presOf" srcId="{A5C55E88-8D96-4C2F-828B-4D9AFA532519}" destId="{20C71A78-8C1E-4FAA-94C4-3C2D88EAA5F3}" srcOrd="0" destOrd="0" presId="urn:microsoft.com/office/officeart/2018/2/layout/IconCircleList"/>
    <dgm:cxn modelId="{E101A08D-9917-4B1E-BE30-BD07DD63E4A1}" srcId="{7175D796-5757-4962-B9CB-E41852A934D5}" destId="{91D6A1BA-9B16-4860-B021-45F076F8B914}" srcOrd="3" destOrd="0" parTransId="{4E98B208-1457-48A2-ABA0-764BE26CD9AF}" sibTransId="{A2ABB9BC-5ECB-4B5F-B966-85F90A5338CB}"/>
    <dgm:cxn modelId="{1FF0DBB0-FA1B-4E36-AC1A-3B02873C0CE9}" type="presOf" srcId="{7175D796-5757-4962-B9CB-E41852A934D5}" destId="{FDE65F5F-4470-4A10-A31D-1AC7ACE7AB9F}" srcOrd="0" destOrd="0" presId="urn:microsoft.com/office/officeart/2018/2/layout/IconCircleList"/>
    <dgm:cxn modelId="{586B51B7-9405-4CE9-8AE9-8FFB6BFD1A33}" type="presOf" srcId="{56796CF4-947E-4552-88C5-195D86B77C9B}" destId="{C6697BB3-F4FA-4B9B-9D5D-13CFC5C760B5}" srcOrd="0" destOrd="0" presId="urn:microsoft.com/office/officeart/2018/2/layout/IconCircleList"/>
    <dgm:cxn modelId="{EDC5EFB7-2DFA-47D2-A619-EC0B8C60BC2D}" type="presOf" srcId="{F86D6441-E9E6-472C-A18B-0E7946F5B3DE}" destId="{4F183248-8CBC-46EA-8793-91F5B59C5130}" srcOrd="0" destOrd="0" presId="urn:microsoft.com/office/officeart/2018/2/layout/IconCircleList"/>
    <dgm:cxn modelId="{2CF3D0CB-5CA0-47F2-BF70-E3609728F967}" type="presOf" srcId="{E625D55E-ECBF-4B1F-98CF-431F61E607FD}" destId="{EA1E6093-6591-4B79-845E-CE0B97D6AF1B}" srcOrd="0" destOrd="0" presId="urn:microsoft.com/office/officeart/2018/2/layout/IconCircleList"/>
    <dgm:cxn modelId="{BAFC16CD-9A41-4E06-8ACE-C150A8464E0D}" srcId="{7175D796-5757-4962-B9CB-E41852A934D5}" destId="{A5C55E88-8D96-4C2F-828B-4D9AFA532519}" srcOrd="2" destOrd="0" parTransId="{1A345AE1-B306-4E20-B74A-D114A5F59BC4}" sibTransId="{E1832FD5-5F02-4BCE-B9C2-72403AACB70A}"/>
    <dgm:cxn modelId="{7FCE5CD9-B783-406E-B3DB-4A48E50B0E6D}" srcId="{7175D796-5757-4962-B9CB-E41852A934D5}" destId="{E625D55E-ECBF-4B1F-98CF-431F61E607FD}" srcOrd="0" destOrd="0" parTransId="{A55C3611-A600-472F-A96A-A48420A96E4A}" sibTransId="{F86D6441-E9E6-472C-A18B-0E7946F5B3DE}"/>
    <dgm:cxn modelId="{297191E4-1715-4B99-B9DC-E36F4216648C}" type="presOf" srcId="{91D6A1BA-9B16-4860-B021-45F076F8B914}" destId="{5069CCCE-A57D-415C-AE34-730B51EA4F2E}" srcOrd="0" destOrd="0" presId="urn:microsoft.com/office/officeart/2018/2/layout/IconCircleList"/>
    <dgm:cxn modelId="{F89B66F9-15BD-4F7F-A26A-2D498DA5A7BF}" type="presParOf" srcId="{FDE65F5F-4470-4A10-A31D-1AC7ACE7AB9F}" destId="{C26EB14B-4D97-4763-842B-E104F760FED0}" srcOrd="0" destOrd="0" presId="urn:microsoft.com/office/officeart/2018/2/layout/IconCircleList"/>
    <dgm:cxn modelId="{CF3F91A0-819C-466A-9FD3-8196185BF6E4}" type="presParOf" srcId="{C26EB14B-4D97-4763-842B-E104F760FED0}" destId="{5BF3F5BE-7D69-4A0A-BD33-7D3AB45762F9}" srcOrd="0" destOrd="0" presId="urn:microsoft.com/office/officeart/2018/2/layout/IconCircleList"/>
    <dgm:cxn modelId="{21A9D6E0-2184-4359-B1A8-4BF9DA735541}" type="presParOf" srcId="{5BF3F5BE-7D69-4A0A-BD33-7D3AB45762F9}" destId="{7FB50A46-592A-4CC7-AAD4-8345EAB2E497}" srcOrd="0" destOrd="0" presId="urn:microsoft.com/office/officeart/2018/2/layout/IconCircleList"/>
    <dgm:cxn modelId="{3236F7BF-95AC-4787-9A5B-78EC5DD58360}" type="presParOf" srcId="{5BF3F5BE-7D69-4A0A-BD33-7D3AB45762F9}" destId="{E2B08E3A-6506-48A2-9567-630187A740EA}" srcOrd="1" destOrd="0" presId="urn:microsoft.com/office/officeart/2018/2/layout/IconCircleList"/>
    <dgm:cxn modelId="{7539AF6B-5AEA-41B5-9D6D-0DC84DD29736}" type="presParOf" srcId="{5BF3F5BE-7D69-4A0A-BD33-7D3AB45762F9}" destId="{CE03F680-ECFE-4043-A394-2DFEE884F5FC}" srcOrd="2" destOrd="0" presId="urn:microsoft.com/office/officeart/2018/2/layout/IconCircleList"/>
    <dgm:cxn modelId="{607F0775-7AD7-4D24-9553-B00E425ACE42}" type="presParOf" srcId="{5BF3F5BE-7D69-4A0A-BD33-7D3AB45762F9}" destId="{EA1E6093-6591-4B79-845E-CE0B97D6AF1B}" srcOrd="3" destOrd="0" presId="urn:microsoft.com/office/officeart/2018/2/layout/IconCircleList"/>
    <dgm:cxn modelId="{B05C3B36-FF3A-4872-B28E-36C526B4004D}" type="presParOf" srcId="{C26EB14B-4D97-4763-842B-E104F760FED0}" destId="{4F183248-8CBC-46EA-8793-91F5B59C5130}" srcOrd="1" destOrd="0" presId="urn:microsoft.com/office/officeart/2018/2/layout/IconCircleList"/>
    <dgm:cxn modelId="{19C5D65E-A3BA-497E-87F5-A740EEF6B8F4}" type="presParOf" srcId="{C26EB14B-4D97-4763-842B-E104F760FED0}" destId="{1DD1B611-1229-44D3-A9EC-794F47FCD1A4}" srcOrd="2" destOrd="0" presId="urn:microsoft.com/office/officeart/2018/2/layout/IconCircleList"/>
    <dgm:cxn modelId="{3CC09AAE-9D83-403F-A51D-2F6181D0B598}" type="presParOf" srcId="{1DD1B611-1229-44D3-A9EC-794F47FCD1A4}" destId="{E2E3B9B4-D8B6-4E36-9C7F-ADE3368E2D84}" srcOrd="0" destOrd="0" presId="urn:microsoft.com/office/officeart/2018/2/layout/IconCircleList"/>
    <dgm:cxn modelId="{93F66FF1-CCD8-4D7C-8349-45BCB6525A96}" type="presParOf" srcId="{1DD1B611-1229-44D3-A9EC-794F47FCD1A4}" destId="{C126DEDD-FFFE-4645-AA3E-1B5A27E24ED6}" srcOrd="1" destOrd="0" presId="urn:microsoft.com/office/officeart/2018/2/layout/IconCircleList"/>
    <dgm:cxn modelId="{4594A1AB-CB9B-4400-A530-1A9DF2B738A9}" type="presParOf" srcId="{1DD1B611-1229-44D3-A9EC-794F47FCD1A4}" destId="{4FE427EC-3A9B-4EA0-B1FF-6ACD0F368953}" srcOrd="2" destOrd="0" presId="urn:microsoft.com/office/officeart/2018/2/layout/IconCircleList"/>
    <dgm:cxn modelId="{4F9AD9D4-17FD-4E6C-B13C-C33CD40301EF}" type="presParOf" srcId="{1DD1B611-1229-44D3-A9EC-794F47FCD1A4}" destId="{9848AA9F-8058-4DFA-A3ED-311F5E324421}" srcOrd="3" destOrd="0" presId="urn:microsoft.com/office/officeart/2018/2/layout/IconCircleList"/>
    <dgm:cxn modelId="{E42CD44F-82C2-416B-8F54-051343EC1C5F}" type="presParOf" srcId="{C26EB14B-4D97-4763-842B-E104F760FED0}" destId="{C6697BB3-F4FA-4B9B-9D5D-13CFC5C760B5}" srcOrd="3" destOrd="0" presId="urn:microsoft.com/office/officeart/2018/2/layout/IconCircleList"/>
    <dgm:cxn modelId="{8E8C9958-809C-4B79-9A20-A513B66E6512}" type="presParOf" srcId="{C26EB14B-4D97-4763-842B-E104F760FED0}" destId="{7CF1D8A7-C70A-4E5C-A39A-E39C673A0E23}" srcOrd="4" destOrd="0" presId="urn:microsoft.com/office/officeart/2018/2/layout/IconCircleList"/>
    <dgm:cxn modelId="{5682311E-D44B-4DC8-8DCE-F93388B467DF}" type="presParOf" srcId="{7CF1D8A7-C70A-4E5C-A39A-E39C673A0E23}" destId="{8F61BA7A-E347-47BC-A74C-A845CB741807}" srcOrd="0" destOrd="0" presId="urn:microsoft.com/office/officeart/2018/2/layout/IconCircleList"/>
    <dgm:cxn modelId="{1B7961A6-F16B-4DE3-B08C-3B80429B4FFA}" type="presParOf" srcId="{7CF1D8A7-C70A-4E5C-A39A-E39C673A0E23}" destId="{5F719D93-6E07-4F3D-99D7-D5E1C34BF8AD}" srcOrd="1" destOrd="0" presId="urn:microsoft.com/office/officeart/2018/2/layout/IconCircleList"/>
    <dgm:cxn modelId="{A7404614-2078-41DD-B160-4F91A77EF877}" type="presParOf" srcId="{7CF1D8A7-C70A-4E5C-A39A-E39C673A0E23}" destId="{AE4A35EF-628E-4FE5-8D79-22C4F0721A2E}" srcOrd="2" destOrd="0" presId="urn:microsoft.com/office/officeart/2018/2/layout/IconCircleList"/>
    <dgm:cxn modelId="{29A01023-12AA-435D-AFF5-4BCBD84F4159}" type="presParOf" srcId="{7CF1D8A7-C70A-4E5C-A39A-E39C673A0E23}" destId="{20C71A78-8C1E-4FAA-94C4-3C2D88EAA5F3}" srcOrd="3" destOrd="0" presId="urn:microsoft.com/office/officeart/2018/2/layout/IconCircleList"/>
    <dgm:cxn modelId="{0F8A9D6F-6B0B-4BFE-8A13-5ABE50F9F835}" type="presParOf" srcId="{C26EB14B-4D97-4763-842B-E104F760FED0}" destId="{99609976-F76B-4B23-AB23-5CC941CC4E22}" srcOrd="5" destOrd="0" presId="urn:microsoft.com/office/officeart/2018/2/layout/IconCircleList"/>
    <dgm:cxn modelId="{591F6180-AED3-490D-B6B0-E78E7DFBEC81}" type="presParOf" srcId="{C26EB14B-4D97-4763-842B-E104F760FED0}" destId="{DCEDC968-B40E-4B68-8E7A-A8E1BE34D6CA}" srcOrd="6" destOrd="0" presId="urn:microsoft.com/office/officeart/2018/2/layout/IconCircleList"/>
    <dgm:cxn modelId="{9A965D7F-5062-4CC2-972A-D0964C940FF1}" type="presParOf" srcId="{DCEDC968-B40E-4B68-8E7A-A8E1BE34D6CA}" destId="{623A51C9-DA19-4F7F-8E59-EEC366BA321D}" srcOrd="0" destOrd="0" presId="urn:microsoft.com/office/officeart/2018/2/layout/IconCircleList"/>
    <dgm:cxn modelId="{504AB693-2005-471D-9B25-1BDA54D4A5A1}" type="presParOf" srcId="{DCEDC968-B40E-4B68-8E7A-A8E1BE34D6CA}" destId="{CA8DA75C-7A31-4200-B020-C1A62A39C019}" srcOrd="1" destOrd="0" presId="urn:microsoft.com/office/officeart/2018/2/layout/IconCircleList"/>
    <dgm:cxn modelId="{12A3690B-7434-444B-94D5-8FA104BB28A4}" type="presParOf" srcId="{DCEDC968-B40E-4B68-8E7A-A8E1BE34D6CA}" destId="{567BF8C7-48CB-45D4-99C6-6EEF3B88DF58}" srcOrd="2" destOrd="0" presId="urn:microsoft.com/office/officeart/2018/2/layout/IconCircleList"/>
    <dgm:cxn modelId="{B0C3A4DD-6F6A-4825-85C9-490FD20B098E}" type="presParOf" srcId="{DCEDC968-B40E-4B68-8E7A-A8E1BE34D6CA}" destId="{5069CCCE-A57D-415C-AE34-730B51EA4F2E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FB50A46-592A-4CC7-AAD4-8345EAB2E497}">
      <dsp:nvSpPr>
        <dsp:cNvPr id="0" name=""/>
        <dsp:cNvSpPr/>
      </dsp:nvSpPr>
      <dsp:spPr>
        <a:xfrm>
          <a:off x="218794" y="34739"/>
          <a:ext cx="1339248" cy="1339248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2B08E3A-6506-48A2-9567-630187A740EA}">
      <dsp:nvSpPr>
        <dsp:cNvPr id="0" name=""/>
        <dsp:cNvSpPr/>
      </dsp:nvSpPr>
      <dsp:spPr>
        <a:xfrm>
          <a:off x="500036" y="315982"/>
          <a:ext cx="776764" cy="77676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1E6093-6591-4B79-845E-CE0B97D6AF1B}">
      <dsp:nvSpPr>
        <dsp:cNvPr id="0" name=""/>
        <dsp:cNvSpPr/>
      </dsp:nvSpPr>
      <dsp:spPr>
        <a:xfrm>
          <a:off x="1845025" y="34739"/>
          <a:ext cx="3156800" cy="13392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900" kern="1200"/>
            <a:t>A modern type of NoSQL database that stores </a:t>
          </a:r>
          <a:r>
            <a:rPr lang="en-AU" sz="1900" i="1" kern="1200"/>
            <a:t>both</a:t>
          </a:r>
          <a:r>
            <a:rPr lang="en-AU" sz="1900" kern="1200"/>
            <a:t> data </a:t>
          </a:r>
          <a:r>
            <a:rPr lang="en-AU" sz="1900" i="1" kern="1200"/>
            <a:t>and</a:t>
          </a:r>
          <a:r>
            <a:rPr lang="en-AU" sz="1900" kern="1200"/>
            <a:t> the relationships between them</a:t>
          </a:r>
          <a:endParaRPr lang="en-US" sz="1900" kern="1200"/>
        </a:p>
      </dsp:txBody>
      <dsp:txXfrm>
        <a:off x="1845025" y="34739"/>
        <a:ext cx="3156800" cy="1339248"/>
      </dsp:txXfrm>
    </dsp:sp>
    <dsp:sp modelId="{E2E3B9B4-D8B6-4E36-9C7F-ADE3368E2D84}">
      <dsp:nvSpPr>
        <dsp:cNvPr id="0" name=""/>
        <dsp:cNvSpPr/>
      </dsp:nvSpPr>
      <dsp:spPr>
        <a:xfrm>
          <a:off x="5551874" y="34739"/>
          <a:ext cx="1339248" cy="1339248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126DEDD-FFFE-4645-AA3E-1B5A27E24ED6}">
      <dsp:nvSpPr>
        <dsp:cNvPr id="0" name=""/>
        <dsp:cNvSpPr/>
      </dsp:nvSpPr>
      <dsp:spPr>
        <a:xfrm>
          <a:off x="5833116" y="315982"/>
          <a:ext cx="776764" cy="77676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48AA9F-8058-4DFA-A3ED-311F5E324421}">
      <dsp:nvSpPr>
        <dsp:cNvPr id="0" name=""/>
        <dsp:cNvSpPr/>
      </dsp:nvSpPr>
      <dsp:spPr>
        <a:xfrm>
          <a:off x="7178104" y="34739"/>
          <a:ext cx="3156800" cy="13392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900" kern="1200"/>
            <a:t>What this means is that each data record also stores the connections to entities that it is related to</a:t>
          </a:r>
          <a:endParaRPr lang="en-US" sz="1900" kern="1200"/>
        </a:p>
      </dsp:txBody>
      <dsp:txXfrm>
        <a:off x="7178104" y="34739"/>
        <a:ext cx="3156800" cy="1339248"/>
      </dsp:txXfrm>
    </dsp:sp>
    <dsp:sp modelId="{8F61BA7A-E347-47BC-A74C-A845CB741807}">
      <dsp:nvSpPr>
        <dsp:cNvPr id="0" name=""/>
        <dsp:cNvSpPr/>
      </dsp:nvSpPr>
      <dsp:spPr>
        <a:xfrm>
          <a:off x="218794" y="1936827"/>
          <a:ext cx="1339248" cy="1339248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F719D93-6E07-4F3D-99D7-D5E1C34BF8AD}">
      <dsp:nvSpPr>
        <dsp:cNvPr id="0" name=""/>
        <dsp:cNvSpPr/>
      </dsp:nvSpPr>
      <dsp:spPr>
        <a:xfrm>
          <a:off x="500036" y="2218069"/>
          <a:ext cx="776764" cy="77676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C71A78-8C1E-4FAA-94C4-3C2D88EAA5F3}">
      <dsp:nvSpPr>
        <dsp:cNvPr id="0" name=""/>
        <dsp:cNvSpPr/>
      </dsp:nvSpPr>
      <dsp:spPr>
        <a:xfrm>
          <a:off x="1845025" y="1936827"/>
          <a:ext cx="3156800" cy="13392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900" kern="1200"/>
            <a:t>Does not store data in tables [rows and columns] like legacy databases</a:t>
          </a:r>
          <a:endParaRPr lang="en-US" sz="1900" kern="1200"/>
        </a:p>
      </dsp:txBody>
      <dsp:txXfrm>
        <a:off x="1845025" y="1936827"/>
        <a:ext cx="3156800" cy="1339248"/>
      </dsp:txXfrm>
    </dsp:sp>
    <dsp:sp modelId="{623A51C9-DA19-4F7F-8E59-EEC366BA321D}">
      <dsp:nvSpPr>
        <dsp:cNvPr id="0" name=""/>
        <dsp:cNvSpPr/>
      </dsp:nvSpPr>
      <dsp:spPr>
        <a:xfrm>
          <a:off x="5551874" y="1936827"/>
          <a:ext cx="1339248" cy="1339248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8DA75C-7A31-4200-B020-C1A62A39C019}">
      <dsp:nvSpPr>
        <dsp:cNvPr id="0" name=""/>
        <dsp:cNvSpPr/>
      </dsp:nvSpPr>
      <dsp:spPr>
        <a:xfrm>
          <a:off x="5833116" y="2218069"/>
          <a:ext cx="776764" cy="77676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069CCCE-A57D-415C-AE34-730B51EA4F2E}">
      <dsp:nvSpPr>
        <dsp:cNvPr id="0" name=""/>
        <dsp:cNvSpPr/>
      </dsp:nvSpPr>
      <dsp:spPr>
        <a:xfrm>
          <a:off x="7178104" y="1936827"/>
          <a:ext cx="3156800" cy="13392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900" kern="1200"/>
            <a:t>Artificial Intelligence Augmented – to understand the nature or context of the relationships between entities</a:t>
          </a:r>
          <a:endParaRPr lang="en-US" sz="1900" kern="1200"/>
        </a:p>
      </dsp:txBody>
      <dsp:txXfrm>
        <a:off x="7178104" y="1936827"/>
        <a:ext cx="3156800" cy="133924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3/25/21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3440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pPr/>
              <a:t>3/25/21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85022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pPr/>
              <a:t>3/25/21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79709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pPr/>
              <a:t>3/25/21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68621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3/25/21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96238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3/25/21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22627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3/25/21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4876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3/25/21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4170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3/25/21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0353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3/25/21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7615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3/25/21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5859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3/25/21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42568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3/25/21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1397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2F3E8B1C-86EF-43CF-8304-249481088644}" type="datetimeFigureOut">
              <a:rPr lang="en-US" smtClean="0"/>
              <a:pPr/>
              <a:t>3/25/21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C3DB2ADC-AF19-4574-8C10-79B5B04FCA2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54084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2F3E8B1C-86EF-43CF-8304-249481088644}" type="datetimeFigureOut">
              <a:rPr lang="en-US" smtClean="0"/>
              <a:pPr/>
              <a:t>3/25/21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C3DB2ADC-AF19-4574-8C10-79B5B04FCA2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420776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28" r:id="rId1"/>
    <p:sldLayoutId id="2147484029" r:id="rId2"/>
    <p:sldLayoutId id="2147484030" r:id="rId3"/>
    <p:sldLayoutId id="2147484031" r:id="rId4"/>
    <p:sldLayoutId id="2147484032" r:id="rId5"/>
    <p:sldLayoutId id="2147484033" r:id="rId6"/>
    <p:sldLayoutId id="2147484034" r:id="rId7"/>
    <p:sldLayoutId id="2147484035" r:id="rId8"/>
    <p:sldLayoutId id="2147484036" r:id="rId9"/>
    <p:sldLayoutId id="2147484037" r:id="rId10"/>
    <p:sldLayoutId id="2147484038" r:id="rId11"/>
    <p:sldLayoutId id="2147484039" r:id="rId12"/>
    <p:sldLayoutId id="2147484040" r:id="rId13"/>
    <p:sldLayoutId id="2147484041" r:id="rId14"/>
  </p:sldLayoutIdLst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neo4j.com/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8">
            <a:extLst>
              <a:ext uri="{FF2B5EF4-FFF2-40B4-BE49-F238E27FC236}">
                <a16:creationId xmlns:a16="http://schemas.microsoft.com/office/drawing/2014/main" id="{54047A07-72EC-41BC-A55F-C264F639FB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F61A5C-4A93-4864-8C8C-8E929B0DA3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12500" b="125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962AD53-6730-BB47-8930-1E2D1A85C8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3732453"/>
          </a:xfrm>
        </p:spPr>
        <p:txBody>
          <a:bodyPr>
            <a:normAutofit/>
          </a:bodyPr>
          <a:lstStyle/>
          <a:p>
            <a:r>
              <a:rPr lang="en-AU" dirty="0"/>
              <a:t>Graph Databases for Business Analytics</a:t>
            </a:r>
            <a:br>
              <a:rPr lang="en-AU" dirty="0"/>
            </a:br>
            <a:br>
              <a:rPr lang="en-AU" dirty="0"/>
            </a:br>
            <a:r>
              <a:rPr lang="en-AU" dirty="0"/>
              <a:t>Workshop #1 Setup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C66531-9765-594C-BC4D-91593BD534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>
            <a:normAutofit/>
          </a:bodyPr>
          <a:lstStyle/>
          <a:p>
            <a:r>
              <a:rPr lang="en-AU" dirty="0"/>
              <a:t>Introduction to Graph Databases, T1, 2021</a:t>
            </a:r>
          </a:p>
        </p:txBody>
      </p:sp>
    </p:spTree>
    <p:extLst>
      <p:ext uri="{BB962C8B-B14F-4D97-AF65-F5344CB8AC3E}">
        <p14:creationId xmlns:p14="http://schemas.microsoft.com/office/powerpoint/2010/main" val="28125960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A01907A-BF04-440F-BA0D-49BC962734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picture containing photo, different, various, many&#10;&#10;Description automatically generated">
            <a:extLst>
              <a:ext uri="{FF2B5EF4-FFF2-40B4-BE49-F238E27FC236}">
                <a16:creationId xmlns:a16="http://schemas.microsoft.com/office/drawing/2014/main" id="{E7663CE6-FCFA-934A-A80E-9877E25969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75093" y="643467"/>
            <a:ext cx="5041813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6466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A01907A-BF04-440F-BA0D-49BC962734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0031119-BD31-874F-81B2-663E2FBFE4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3467" y="802697"/>
            <a:ext cx="10905066" cy="5252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6475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26852F-112A-4D41-AD0D-5042DE1ABF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Legacy SQL Query</a:t>
            </a:r>
          </a:p>
        </p:txBody>
      </p:sp>
      <p:pic>
        <p:nvPicPr>
          <p:cNvPr id="7" name="Content Placeholder 6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46639AE6-AD28-D841-9935-F50717D4DD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01999" y="2222500"/>
            <a:ext cx="9788001" cy="3636963"/>
          </a:xfrm>
        </p:spPr>
      </p:pic>
    </p:spTree>
    <p:extLst>
      <p:ext uri="{BB962C8B-B14F-4D97-AF65-F5344CB8AC3E}">
        <p14:creationId xmlns:p14="http://schemas.microsoft.com/office/powerpoint/2010/main" val="24648487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228DBF-D3DE-2A48-AC93-BC27C0D932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Cypher SQL Query</a:t>
            </a:r>
          </a:p>
        </p:txBody>
      </p:sp>
      <p:pic>
        <p:nvPicPr>
          <p:cNvPr id="7" name="Content Placeholder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20F80E0-1229-A740-A13B-5A712FAD80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9150" y="2804220"/>
            <a:ext cx="10553700" cy="2473523"/>
          </a:xfrm>
        </p:spPr>
      </p:pic>
    </p:spTree>
    <p:extLst>
      <p:ext uri="{BB962C8B-B14F-4D97-AF65-F5344CB8AC3E}">
        <p14:creationId xmlns:p14="http://schemas.microsoft.com/office/powerpoint/2010/main" val="19425801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35C44DBB-AD7C-4682-B258-6367305D20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6B92CF-30A2-F84A-B42D-500944D5A0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200" y="1218476"/>
            <a:ext cx="3187318" cy="4421050"/>
          </a:xfrm>
          <a:effectLst/>
        </p:spPr>
        <p:txBody>
          <a:bodyPr anchor="ctr">
            <a:normAutofit/>
          </a:bodyPr>
          <a:lstStyle/>
          <a:p>
            <a:pPr algn="r"/>
            <a:r>
              <a:rPr lang="en-AU" sz="3200" dirty="0">
                <a:solidFill>
                  <a:schemeClr val="tx1"/>
                </a:solidFill>
              </a:rPr>
              <a:t>Development Environments &amp; Tools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1CED323-FAF0-4E0B-8717-FC1F468A28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49634" y="1696777"/>
            <a:ext cx="0" cy="3464447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3D2E50-50CC-E142-8268-A845D3FDF3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6751" y="1218475"/>
            <a:ext cx="6080050" cy="4421051"/>
          </a:xfrm>
          <a:effectLst/>
        </p:spPr>
        <p:txBody>
          <a:bodyPr>
            <a:normAutofit/>
          </a:bodyPr>
          <a:lstStyle/>
          <a:p>
            <a:r>
              <a:rPr lang="en-AU" sz="1600" dirty="0"/>
              <a:t>Neo4j: </a:t>
            </a:r>
            <a:r>
              <a:rPr lang="en-AU" sz="1600" dirty="0">
                <a:hlinkClick r:id="rId2"/>
              </a:rPr>
              <a:t>https://neo4j.com/</a:t>
            </a:r>
            <a:endParaRPr lang="en-AU" sz="1600" dirty="0"/>
          </a:p>
        </p:txBody>
      </p:sp>
    </p:spTree>
    <p:extLst>
      <p:ext uri="{BB962C8B-B14F-4D97-AF65-F5344CB8AC3E}">
        <p14:creationId xmlns:p14="http://schemas.microsoft.com/office/powerpoint/2010/main" val="30444994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0">
            <a:extLst>
              <a:ext uri="{FF2B5EF4-FFF2-40B4-BE49-F238E27FC236}">
                <a16:creationId xmlns:a16="http://schemas.microsoft.com/office/drawing/2014/main" id="{3F7D26C8-96ED-46E3-BD94-C1608C54C3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 23">
            <a:extLst>
              <a:ext uri="{FF2B5EF4-FFF2-40B4-BE49-F238E27FC236}">
                <a16:creationId xmlns:a16="http://schemas.microsoft.com/office/drawing/2014/main" id="{13EEA0A9-F720-41ED-8EBA-2A10A664F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F8BED6-B1BC-5648-B9AC-62F3A0FE11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447188"/>
            <a:ext cx="3413084" cy="1559412"/>
          </a:xfrm>
        </p:spPr>
        <p:txBody>
          <a:bodyPr>
            <a:normAutofit/>
          </a:bodyPr>
          <a:lstStyle/>
          <a:p>
            <a:r>
              <a:rPr lang="en-AU" sz="3200" dirty="0"/>
              <a:t>Neo4j User Environment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ADEA4EC-156C-4457-B7BD-21C25213DF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3" y="2413000"/>
            <a:ext cx="3404372" cy="3632200"/>
          </a:xfrm>
        </p:spPr>
        <p:txBody>
          <a:bodyPr>
            <a:normAutofit/>
          </a:bodyPr>
          <a:lstStyle/>
          <a:p>
            <a:r>
              <a:rPr lang="en-US" sz="1600" dirty="0"/>
              <a:t>Start up: the project browser</a:t>
            </a:r>
          </a:p>
          <a:p>
            <a:r>
              <a:rPr lang="en-US" sz="1600" dirty="0"/>
              <a:t>On the left is the navigation &amp; control panel</a:t>
            </a:r>
          </a:p>
        </p:txBody>
      </p:sp>
      <p:sp>
        <p:nvSpPr>
          <p:cNvPr id="25" name="Rounded Rectangle 17">
            <a:extLst>
              <a:ext uri="{FF2B5EF4-FFF2-40B4-BE49-F238E27FC236}">
                <a16:creationId xmlns:a16="http://schemas.microsoft.com/office/drawing/2014/main" id="{03B27569-6089-4DC0-93E0-F3F6E1E93C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78945" y="958640"/>
            <a:ext cx="6269591" cy="4945244"/>
          </a:xfrm>
          <a:prstGeom prst="roundRect">
            <a:avLst>
              <a:gd name="adj" fmla="val 3513"/>
            </a:avLst>
          </a:prstGeom>
          <a:solidFill>
            <a:schemeClr val="tx1"/>
          </a:solidFill>
          <a:ln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D3350F8E-4B53-3347-BCEE-64E8430897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0238" b="-2"/>
          <a:stretch/>
        </p:blipFill>
        <p:spPr>
          <a:xfrm>
            <a:off x="5603706" y="1258529"/>
            <a:ext cx="5638853" cy="4330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907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3F7D26C8-96ED-46E3-BD94-C1608C54C3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23">
            <a:extLst>
              <a:ext uri="{FF2B5EF4-FFF2-40B4-BE49-F238E27FC236}">
                <a16:creationId xmlns:a16="http://schemas.microsoft.com/office/drawing/2014/main" id="{13EEA0A9-F720-41ED-8EBA-2A10A664F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91E018-91A6-EE4E-ACFB-AEBD3FE1B6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447188"/>
            <a:ext cx="3413084" cy="1559412"/>
          </a:xfrm>
        </p:spPr>
        <p:txBody>
          <a:bodyPr>
            <a:normAutofit/>
          </a:bodyPr>
          <a:lstStyle/>
          <a:p>
            <a:r>
              <a:rPr lang="en-AU" sz="3200" dirty="0"/>
              <a:t>DBMS Tab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436E092-0150-4768-87E9-EFA387825F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3" y="2413000"/>
            <a:ext cx="3404372" cy="3632200"/>
          </a:xfrm>
        </p:spPr>
        <p:txBody>
          <a:bodyPr>
            <a:normAutofit/>
          </a:bodyPr>
          <a:lstStyle/>
          <a:p>
            <a:endParaRPr lang="en-US" sz="1600" dirty="0"/>
          </a:p>
        </p:txBody>
      </p:sp>
      <p:sp>
        <p:nvSpPr>
          <p:cNvPr id="16" name="Rounded Rectangle 17">
            <a:extLst>
              <a:ext uri="{FF2B5EF4-FFF2-40B4-BE49-F238E27FC236}">
                <a16:creationId xmlns:a16="http://schemas.microsoft.com/office/drawing/2014/main" id="{03B27569-6089-4DC0-93E0-F3F6E1E93C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78945" y="958640"/>
            <a:ext cx="6269591" cy="4945244"/>
          </a:xfrm>
          <a:prstGeom prst="roundRect">
            <a:avLst>
              <a:gd name="adj" fmla="val 3513"/>
            </a:avLst>
          </a:prstGeom>
          <a:solidFill>
            <a:schemeClr val="tx1"/>
          </a:solidFill>
          <a:ln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B66110CF-7332-484D-921F-2739FD0F7C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0238" b="-2"/>
          <a:stretch/>
        </p:blipFill>
        <p:spPr>
          <a:xfrm>
            <a:off x="5603706" y="1258529"/>
            <a:ext cx="5638853" cy="4330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8230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3F7D26C8-96ED-46E3-BD94-C1608C54C3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23">
            <a:extLst>
              <a:ext uri="{FF2B5EF4-FFF2-40B4-BE49-F238E27FC236}">
                <a16:creationId xmlns:a16="http://schemas.microsoft.com/office/drawing/2014/main" id="{13EEA0A9-F720-41ED-8EBA-2A10A664F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E5B43B-2C4C-B543-86B1-D5553F665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447188"/>
            <a:ext cx="3413084" cy="1559412"/>
          </a:xfrm>
        </p:spPr>
        <p:txBody>
          <a:bodyPr>
            <a:normAutofit/>
          </a:bodyPr>
          <a:lstStyle/>
          <a:p>
            <a:r>
              <a:rPr lang="en-AU" sz="3200" dirty="0"/>
              <a:t>Graph Apps Tab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B6AF21D-72B1-474C-96FC-82D8794BEE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3" y="2413000"/>
            <a:ext cx="3404372" cy="3632200"/>
          </a:xfrm>
        </p:spPr>
        <p:txBody>
          <a:bodyPr>
            <a:normAutofit/>
          </a:bodyPr>
          <a:lstStyle/>
          <a:p>
            <a:r>
              <a:rPr lang="en-US" sz="1600" dirty="0"/>
              <a:t>Neo4j Browser – but must start database first</a:t>
            </a:r>
          </a:p>
          <a:p>
            <a:r>
              <a:rPr lang="en-US" sz="1600" dirty="0"/>
              <a:t>Neo4j Bloom – the visualizer</a:t>
            </a:r>
          </a:p>
          <a:p>
            <a:r>
              <a:rPr lang="en-US" sz="1600" dirty="0"/>
              <a:t>Graph Apps Gallery</a:t>
            </a:r>
          </a:p>
          <a:p>
            <a:r>
              <a:rPr lang="en-US" sz="1600" dirty="0"/>
              <a:t>Neo4j ETL (Extract, Transform &amp; Load)</a:t>
            </a:r>
          </a:p>
        </p:txBody>
      </p:sp>
      <p:sp>
        <p:nvSpPr>
          <p:cNvPr id="16" name="Rounded Rectangle 17">
            <a:extLst>
              <a:ext uri="{FF2B5EF4-FFF2-40B4-BE49-F238E27FC236}">
                <a16:creationId xmlns:a16="http://schemas.microsoft.com/office/drawing/2014/main" id="{03B27569-6089-4DC0-93E0-F3F6E1E93C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78945" y="958640"/>
            <a:ext cx="6269591" cy="4945244"/>
          </a:xfrm>
          <a:prstGeom prst="roundRect">
            <a:avLst>
              <a:gd name="adj" fmla="val 3513"/>
            </a:avLst>
          </a:prstGeom>
          <a:solidFill>
            <a:schemeClr val="tx1"/>
          </a:solidFill>
          <a:ln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033CC5E3-F97A-234E-A212-1B3AC3A9DF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0238" b="-2"/>
          <a:stretch/>
        </p:blipFill>
        <p:spPr>
          <a:xfrm>
            <a:off x="5603706" y="1258529"/>
            <a:ext cx="5638853" cy="4330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2410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3F7D26C8-96ED-46E3-BD94-C1608C54C3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23">
            <a:extLst>
              <a:ext uri="{FF2B5EF4-FFF2-40B4-BE49-F238E27FC236}">
                <a16:creationId xmlns:a16="http://schemas.microsoft.com/office/drawing/2014/main" id="{13EEA0A9-F720-41ED-8EBA-2A10A664F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D35EB2-FDBB-4448-8FA7-438F30E6AE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447188"/>
            <a:ext cx="3413084" cy="1559412"/>
          </a:xfrm>
        </p:spPr>
        <p:txBody>
          <a:bodyPr>
            <a:normAutofit/>
          </a:bodyPr>
          <a:lstStyle/>
          <a:p>
            <a:r>
              <a:rPr lang="en-AU" sz="3200" dirty="0"/>
              <a:t>Start Database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F47050E-7A08-415A-AE76-9227547966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3" y="2413000"/>
            <a:ext cx="3404372" cy="3632200"/>
          </a:xfrm>
        </p:spPr>
        <p:txBody>
          <a:bodyPr>
            <a:normAutofit/>
          </a:bodyPr>
          <a:lstStyle/>
          <a:p>
            <a:r>
              <a:rPr lang="en-US" sz="1600" dirty="0"/>
              <a:t>Start by using the </a:t>
            </a:r>
            <a:r>
              <a:rPr lang="en-US" sz="1600" dirty="0">
                <a:solidFill>
                  <a:schemeClr val="accent1"/>
                </a:solidFill>
              </a:rPr>
              <a:t>Play</a:t>
            </a:r>
            <a:r>
              <a:rPr lang="en-US" sz="1600" dirty="0"/>
              <a:t> button</a:t>
            </a:r>
          </a:p>
          <a:p>
            <a:r>
              <a:rPr lang="en-US" sz="1600" dirty="0"/>
              <a:t>Once started we can use Neo4j Browser &amp; Bloom</a:t>
            </a:r>
          </a:p>
        </p:txBody>
      </p:sp>
      <p:sp>
        <p:nvSpPr>
          <p:cNvPr id="16" name="Rounded Rectangle 17">
            <a:extLst>
              <a:ext uri="{FF2B5EF4-FFF2-40B4-BE49-F238E27FC236}">
                <a16:creationId xmlns:a16="http://schemas.microsoft.com/office/drawing/2014/main" id="{03B27569-6089-4DC0-93E0-F3F6E1E93C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78945" y="958640"/>
            <a:ext cx="6269591" cy="4945244"/>
          </a:xfrm>
          <a:prstGeom prst="roundRect">
            <a:avLst>
              <a:gd name="adj" fmla="val 3513"/>
            </a:avLst>
          </a:prstGeom>
          <a:solidFill>
            <a:schemeClr val="tx1"/>
          </a:solidFill>
          <a:ln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Graphical user interface, application, email&#10;&#10;Description automatically generated">
            <a:extLst>
              <a:ext uri="{FF2B5EF4-FFF2-40B4-BE49-F238E27FC236}">
                <a16:creationId xmlns:a16="http://schemas.microsoft.com/office/drawing/2014/main" id="{4F349DF3-7E98-9F44-95AF-21A1A70CE0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0238" b="-2"/>
          <a:stretch/>
        </p:blipFill>
        <p:spPr>
          <a:xfrm>
            <a:off x="5603706" y="1258529"/>
            <a:ext cx="5638853" cy="4330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949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F491AC-A7A7-8448-A8BB-2B3FF98750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>
            <a:normAutofit/>
          </a:bodyPr>
          <a:lstStyle/>
          <a:p>
            <a:r>
              <a:rPr lang="en-AU"/>
              <a:t>What is a Graph Database?</a:t>
            </a:r>
          </a:p>
        </p:txBody>
      </p:sp>
      <p:graphicFrame>
        <p:nvGraphicFramePr>
          <p:cNvPr id="13" name="Content Placeholder 2">
            <a:extLst>
              <a:ext uri="{FF2B5EF4-FFF2-40B4-BE49-F238E27FC236}">
                <a16:creationId xmlns:a16="http://schemas.microsoft.com/office/drawing/2014/main" id="{ACA171BD-3DB5-40C1-AD7F-EFA23F56CFA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69363616"/>
              </p:ext>
            </p:extLst>
          </p:nvPr>
        </p:nvGraphicFramePr>
        <p:xfrm>
          <a:off x="819150" y="2548647"/>
          <a:ext cx="10553700" cy="33108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388536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A8F133-86AE-1A46-AFAA-7A3888A072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 anchor="b">
            <a:normAutofit/>
          </a:bodyPr>
          <a:lstStyle/>
          <a:p>
            <a:r>
              <a:rPr lang="en-AU" sz="3700" dirty="0"/>
              <a:t>Graph Databases – </a:t>
            </a:r>
            <a:r>
              <a:rPr lang="en-AU" sz="3700" i="1" dirty="0">
                <a:solidFill>
                  <a:srgbClr val="00B050"/>
                </a:solidFill>
              </a:rPr>
              <a:t>Patterns of Relationships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3FEC5BE-C104-4378-BD46-25D35375BB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 anchor="ctr">
            <a:normAutofit/>
          </a:bodyPr>
          <a:lstStyle/>
          <a:p>
            <a:r>
              <a:rPr lang="en-US" dirty="0"/>
              <a:t>What we truly want to know is how entities are related (or not related) to each other entities</a:t>
            </a:r>
          </a:p>
          <a:p>
            <a:r>
              <a:rPr lang="en-US" dirty="0"/>
              <a:t>How are things connected to each other?</a:t>
            </a:r>
          </a:p>
        </p:txBody>
      </p:sp>
      <p:pic>
        <p:nvPicPr>
          <p:cNvPr id="4" name="Picture 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6A67BEE9-6448-3648-97AB-8170A2EC76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7415" y="2554720"/>
            <a:ext cx="5194583" cy="297389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612287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6A01907A-BF04-440F-BA0D-49BC962734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Logo, company name&#10;&#10;Description automatically generated">
            <a:extLst>
              <a:ext uri="{FF2B5EF4-FFF2-40B4-BE49-F238E27FC236}">
                <a16:creationId xmlns:a16="http://schemas.microsoft.com/office/drawing/2014/main" id="{C6279D6C-4D56-9D4D-8EDA-75A1817B83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01763" y="643467"/>
            <a:ext cx="7188474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0682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19">
            <a:extLst>
              <a:ext uri="{FF2B5EF4-FFF2-40B4-BE49-F238E27FC236}">
                <a16:creationId xmlns:a16="http://schemas.microsoft.com/office/drawing/2014/main" id="{6A01907A-BF04-440F-BA0D-49BC962734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Calendar&#10;&#10;Description automatically generated">
            <a:extLst>
              <a:ext uri="{FF2B5EF4-FFF2-40B4-BE49-F238E27FC236}">
                <a16:creationId xmlns:a16="http://schemas.microsoft.com/office/drawing/2014/main" id="{E0473250-C311-624A-BB15-2E78904E0F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14925" y="643467"/>
            <a:ext cx="5362150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0862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6A01907A-BF04-440F-BA0D-49BC962734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picture containing calendar&#10;&#10;Description automatically generated">
            <a:extLst>
              <a:ext uri="{FF2B5EF4-FFF2-40B4-BE49-F238E27FC236}">
                <a16:creationId xmlns:a16="http://schemas.microsoft.com/office/drawing/2014/main" id="{BE497C9C-71F2-F045-98D8-790338EBB9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28853" y="643467"/>
            <a:ext cx="5334294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8747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6A01907A-BF04-440F-BA0D-49BC962734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picture containing calendar&#10;&#10;Description automatically generated">
            <a:extLst>
              <a:ext uri="{FF2B5EF4-FFF2-40B4-BE49-F238E27FC236}">
                <a16:creationId xmlns:a16="http://schemas.microsoft.com/office/drawing/2014/main" id="{5519BA2B-D5CC-884C-9154-7ABCAE1F23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14925" y="643467"/>
            <a:ext cx="5362150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3735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6A01907A-BF04-440F-BA0D-49BC962734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E3F9D2FB-198A-D549-95F5-7701EC3FE0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14925" y="643467"/>
            <a:ext cx="5362150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8851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A01907A-BF04-440F-BA0D-49BC962734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picture containing photo, different, various, many&#10;&#10;Description automatically generated">
            <a:extLst>
              <a:ext uri="{FF2B5EF4-FFF2-40B4-BE49-F238E27FC236}">
                <a16:creationId xmlns:a16="http://schemas.microsoft.com/office/drawing/2014/main" id="{5B335028-16E7-7842-A153-9D566B41EA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65623" y="643467"/>
            <a:ext cx="4860754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17688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1_W2_intro" id="{5EA43853-1077-B84D-AB59-D10149EC8B34}" vid="{F438E917-5E12-6C41-873A-0B8E28529CA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Quotable</Template>
  <TotalTime>209</TotalTime>
  <Words>205</Words>
  <Application>Microsoft Macintosh PowerPoint</Application>
  <PresentationFormat>Widescreen</PresentationFormat>
  <Paragraphs>26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1" baseType="lpstr">
      <vt:lpstr>Century Gothic</vt:lpstr>
      <vt:lpstr>Wingdings 2</vt:lpstr>
      <vt:lpstr>Quotable</vt:lpstr>
      <vt:lpstr>Graph Databases for Business Analytics  Workshop #1 Setup</vt:lpstr>
      <vt:lpstr>What is a Graph Database?</vt:lpstr>
      <vt:lpstr>Graph Databases – Patterns of Relationships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Legacy SQL Query</vt:lpstr>
      <vt:lpstr>Cypher SQL Query</vt:lpstr>
      <vt:lpstr>Development Environments &amp; Tools</vt:lpstr>
      <vt:lpstr>Neo4j User Environment</vt:lpstr>
      <vt:lpstr>DBMS Tab</vt:lpstr>
      <vt:lpstr>Graph Apps Tab</vt:lpstr>
      <vt:lpstr>Start Database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Graph Databases for Business Analytics  Workshop #1 Setup</dc:title>
  <dc:creator>Santos Borom</dc:creator>
  <cp:lastModifiedBy>Santos Borom</cp:lastModifiedBy>
  <cp:revision>9</cp:revision>
  <dcterms:created xsi:type="dcterms:W3CDTF">2021-03-25T00:56:33Z</dcterms:created>
  <dcterms:modified xsi:type="dcterms:W3CDTF">2021-03-25T09:26:34Z</dcterms:modified>
</cp:coreProperties>
</file>